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5" r:id="rId3"/>
    <p:sldId id="4671" r:id="rId4"/>
    <p:sldId id="4673" r:id="rId5"/>
    <p:sldId id="4680" r:id="rId6"/>
    <p:sldId id="4672" r:id="rId7"/>
    <p:sldId id="4689" r:id="rId8"/>
    <p:sldId id="4690" r:id="rId9"/>
    <p:sldId id="4691" r:id="rId10"/>
    <p:sldId id="4693" r:id="rId11"/>
    <p:sldId id="4692" r:id="rId12"/>
    <p:sldId id="4681" r:id="rId13"/>
    <p:sldId id="4688" r:id="rId14"/>
    <p:sldId id="4694" r:id="rId15"/>
    <p:sldId id="4695" r:id="rId16"/>
    <p:sldId id="4696" r:id="rId17"/>
    <p:sldId id="4697" r:id="rId18"/>
    <p:sldId id="4698" r:id="rId19"/>
    <p:sldId id="4699" r:id="rId20"/>
    <p:sldId id="4700" r:id="rId21"/>
    <p:sldId id="4701" r:id="rId22"/>
    <p:sldId id="4702" r:id="rId23"/>
    <p:sldId id="4703" r:id="rId24"/>
    <p:sldId id="4704" r:id="rId25"/>
    <p:sldId id="4705" r:id="rId26"/>
    <p:sldId id="46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4FA3-4B9E-41C9-C50F-6578272A7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4B7CB-9E4C-92AE-B1F7-B1E6BF336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F98DB-709F-F361-4E4A-C8565774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A918B-7480-1C18-5C4F-E5730796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E52C-F338-AACF-6703-1BA23927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0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D351-A6C3-7C95-4226-169C121C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8AE1D-66EC-2A53-F913-121F9B9CD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770B7-9FAF-DB34-D622-134E99FC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F0EC0-7033-14FF-4D1A-A29FA66E5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B4ADB-4CB2-620D-1F8A-3C05FBFC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6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64C08-027C-DFDB-389C-BF646E310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AC2F0-D014-3462-EF88-10907F2DE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E907D-8B96-482C-2DD5-DEEE534B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8FDD-CCE8-0D69-7CC7-6892F81D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B7A51-4175-1AB5-6456-5DBDB9D4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5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C29F-C3D2-2553-80A7-35E7281C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4084-5B60-5B99-D141-7FB8691C8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32484-5754-CD14-52DE-BDBB524F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D7F74-D099-7617-F523-1A0C4D25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9C40B-72D3-4602-5D47-9BAAC93D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4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C711-9398-CAAC-4506-E6E19E90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16FCD-994F-4879-E21F-81C90F103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8893-F93F-969E-7EE4-5EC24A8B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46A44-1597-6AFF-2194-EEDEE39B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F5B6D-E2E7-1DB1-9B7D-161A1F01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1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8A15A-840E-E47D-12BA-C886E06D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03292-8D29-C9CA-E4A6-C9EA24F05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8BBE2-D595-5B90-9DC7-2CD44896E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DEFF7-C476-F539-20AC-B5FA86D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8E87F-C235-D1FF-1FE4-0C442ADD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4F3C0-9BFD-820B-1C93-7E235923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9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EAF6-1E70-7675-07E1-CFDBFA37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B8D51-403C-EB53-10DB-F0A456A2C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96FF4-7B0E-7C47-A0FE-D8B8C491D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CBB27-A8E9-2180-6444-A094CE8DD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AFE05-100F-DAD9-1987-068EF7403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B0C47-0B33-6A0E-B194-943EAE0BB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74A60-6C99-B93B-89EC-4205E84B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CEBE2-B7C4-3097-85BA-8632ECA1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4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1011-479C-8A3E-52DD-3244B548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14262-8366-C4F8-4B73-2EC459B2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E4302-99A9-EC04-5BD8-A74BA312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606D5-4E40-2BEE-BD32-E60C83D1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8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05BBB-6715-C614-CEA3-393F9BF0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1EA6C-0C82-B08C-22B7-C42E974A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E393-84B4-B206-FCE9-2EE509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9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FE4B-A687-5AC6-99E9-151A4020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D53BB-D7A7-684C-F6EB-5ACB3BA82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213F-509F-DF08-8ED4-1FEB1ABAD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D0514-DE4E-0EF2-5FD3-2FCF6534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D4A49-9E29-1270-3C6F-05BD9D94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2A026-BB88-06F6-A4BD-01CFFDDE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5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57AA-1126-43B4-D94F-F8BCF61B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F833D-F57C-5B5E-4079-E8FAEC6C6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68E83-B2D8-2F18-0B9B-3E2083905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4F3B1-7375-0822-8DD6-F5B6A57F4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82CC-5B46-4BE2-9385-F792859F255B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D71C0-F2DF-2953-4693-F3FD7245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D33B-4AEB-1DC6-C4F1-816D43B6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7050-BBCB-45DC-9D42-D26C64F38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7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BCDA2-2382-4779-6BA8-22F21A5B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4CE4-197F-53E9-5CDF-D0311F3EE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9D4A5-5B09-5C14-3E69-796447229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7F5782CC-5B46-4BE2-9385-F792859F255B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6C3D-D478-0D55-573B-4299AFDB5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B9B2-7F85-6D93-8D93-8AE770DB0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4357050-BBCB-45DC-9D42-D26C64F389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ricbrc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galaxyproject.org/training-material/topics/genome-annotation/tutorials/bacterial-genome-annotation/tutorial.html#schwengers2021bakt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galaxyproject.org/training-material/topics/genome-annotation/tutorials/bacterial-genome-annotation/tutorial.html#neron2022integronfinder" TargetMode="External"/><Relationship Id="rId2" Type="http://schemas.openxmlformats.org/officeDocument/2006/relationships/hyperlink" Target="https://training.galaxyproject.org/training-material/topics/genome-annotation/tutorials/bacterial-genome-annotation/tutorial.html#carattoli2020plasmidfinder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aining.galaxyproject.org/training-material/topics/genome-annotation/tutorials/bacterial-genome-annotation/tutorial.html#xie2017isescan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97B19E8-F268-C6E4-D916-B92DD9B3D1B9}"/>
              </a:ext>
            </a:extLst>
          </p:cNvPr>
          <p:cNvSpPr txBox="1">
            <a:spLocks/>
          </p:cNvSpPr>
          <p:nvPr/>
        </p:nvSpPr>
        <p:spPr>
          <a:xfrm>
            <a:off x="838200" y="1795931"/>
            <a:ext cx="10515600" cy="16748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Bacterial gene and genome annotation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B3BD69-BD7B-AB39-AB55-0AD38CAF6221}"/>
              </a:ext>
            </a:extLst>
          </p:cNvPr>
          <p:cNvSpPr txBox="1">
            <a:spLocks/>
          </p:cNvSpPr>
          <p:nvPr/>
        </p:nvSpPr>
        <p:spPr>
          <a:xfrm>
            <a:off x="838200" y="4066597"/>
            <a:ext cx="10515600" cy="127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E2DE6-90BC-26B1-958C-9455B7E8FA01}"/>
              </a:ext>
            </a:extLst>
          </p:cNvPr>
          <p:cNvSpPr txBox="1"/>
          <p:nvPr/>
        </p:nvSpPr>
        <p:spPr>
          <a:xfrm>
            <a:off x="8708408" y="3460599"/>
            <a:ext cx="28194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</a:rPr>
              <a:t>13/06/2024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26AC7-1B5C-983B-E20B-5363AA5B23D2}"/>
              </a:ext>
            </a:extLst>
          </p:cNvPr>
          <p:cNvSpPr txBox="1"/>
          <p:nvPr/>
        </p:nvSpPr>
        <p:spPr>
          <a:xfrm>
            <a:off x="1973943" y="4523433"/>
            <a:ext cx="8461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Dr</a:t>
            </a:r>
            <a:r>
              <a:rPr lang="vi-VN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Luu Phuc </a:t>
            </a:r>
            <a:r>
              <a:rPr lang="en-US" sz="28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Loi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28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luu.p.loi</a:t>
            </a:r>
            <a:r>
              <a:rPr lang="vi-VN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@</a:t>
            </a: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googlemail.com)</a:t>
            </a:r>
            <a:endParaRPr lang="vi-VN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7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22085" y="386663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Key bacterial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93D8D-DB69-1DB7-83AB-22643840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79979"/>
            <a:ext cx="7239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8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22085" y="386663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Bacterial genes: no introns!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C199B-6EE6-628F-8195-4E54BB87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43" y="1402801"/>
            <a:ext cx="9336314" cy="5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8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91975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Prokaryotic vs eukaryotic Genes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257809" y="6537574"/>
            <a:ext cx="9249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a typeface="Abyssinica SIL" panose="02000000000000000000" charset="0"/>
                <a:cs typeface="Abyssinica SIL" panose="02000000000000000000" charset="0"/>
              </a:rPr>
              <a:t>https://study.com/skill/practice/contrasting-the-regulation-of-gene-expression-in-prokaryotic-eukaryotic-organisms-questions.html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FEC18-A955-F545-399B-C59143D1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32" y="1168222"/>
            <a:ext cx="6018440" cy="5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91975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Detecting operons in bacterial genomes via visual representation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257809" y="6537574"/>
            <a:ext cx="9249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a typeface="Abyssinica SIL" panose="02000000000000000000" charset="0"/>
                <a:cs typeface="Abyssinica SIL" panose="02000000000000000000" charset="0"/>
              </a:rPr>
              <a:t>https://www.nature.com/articles/s41598-021-81169-9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782E2AE3-BC80-C452-F11D-46B932E82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749" y="1209034"/>
            <a:ext cx="9037930" cy="411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FF62D-F973-05BD-DF2F-88E0563FD7DC}"/>
              </a:ext>
            </a:extLst>
          </p:cNvPr>
          <p:cNvSpPr txBox="1"/>
          <p:nvPr/>
        </p:nvSpPr>
        <p:spPr>
          <a:xfrm>
            <a:off x="558799" y="5394119"/>
            <a:ext cx="11074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Snapshot of the Compare Region Viewer service provided by PATRIC (</a:t>
            </a:r>
            <a:r>
              <a:rPr lang="en-US" sz="1600" b="0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https://www.patricbrc.org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). The image shows a genomic region of the query genome (first row) aligned against a set of other genomes, anchored at the focus gene (represented as a red arrow). The service starts with finding other genes that are of the same family as the focus gene, and then aligns their flanking regions accordingly.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870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91975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Automatic Genome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750F6-28BD-B4FC-3485-1D9A05AB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05" y="1159783"/>
            <a:ext cx="7041923" cy="50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91975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Some good existing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02B40-DF71-1287-B47B-2679B96B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1300083"/>
            <a:ext cx="11146971" cy="47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99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91975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Prokka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pipeline (simplified)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48025-199C-932B-6503-60DFBE9D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1311893"/>
            <a:ext cx="10319657" cy="5208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3422B9-0D86-C0A5-4D27-AE7F29643FDE}"/>
              </a:ext>
            </a:extLst>
          </p:cNvPr>
          <p:cNvSpPr/>
          <p:nvPr/>
        </p:nvSpPr>
        <p:spPr>
          <a:xfrm>
            <a:off x="1959429" y="1001486"/>
            <a:ext cx="3962400" cy="4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1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91975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Prokka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pipeline (simplified)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22B9-0D86-C0A5-4D27-AE7F29643FDE}"/>
              </a:ext>
            </a:extLst>
          </p:cNvPr>
          <p:cNvSpPr/>
          <p:nvPr/>
        </p:nvSpPr>
        <p:spPr>
          <a:xfrm>
            <a:off x="1959429" y="1001486"/>
            <a:ext cx="3962400" cy="4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248EC-83E7-A7BE-C32A-27C051AB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472" y="1240971"/>
            <a:ext cx="6418714" cy="51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7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664029" y="371191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Example from </a:t>
            </a:r>
            <a:r>
              <a:rPr lang="en-US" sz="40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Prokka</a:t>
            </a:r>
            <a:endParaRPr lang="en-US" sz="40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22B9-0D86-C0A5-4D27-AE7F29643FDE}"/>
              </a:ext>
            </a:extLst>
          </p:cNvPr>
          <p:cNvSpPr/>
          <p:nvPr/>
        </p:nvSpPr>
        <p:spPr>
          <a:xfrm>
            <a:off x="1959429" y="1001486"/>
            <a:ext cx="3962400" cy="4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AF1E2-7A0C-FCAC-5B14-8DD139FD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90" y="1480457"/>
            <a:ext cx="5182053" cy="478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81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329747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Provenance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22B9-0D86-C0A5-4D27-AE7F29643FDE}"/>
              </a:ext>
            </a:extLst>
          </p:cNvPr>
          <p:cNvSpPr/>
          <p:nvPr/>
        </p:nvSpPr>
        <p:spPr>
          <a:xfrm>
            <a:off x="1959429" y="1001486"/>
            <a:ext cx="3962400" cy="4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EB3C2-9499-713C-8422-DAC07AB0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0826"/>
            <a:ext cx="9484859" cy="50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1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9E7E4B-6733-C88D-074B-13523D0EF47C}"/>
              </a:ext>
            </a:extLst>
          </p:cNvPr>
          <p:cNvSpPr txBox="1">
            <a:spLocks/>
          </p:cNvSpPr>
          <p:nvPr/>
        </p:nvSpPr>
        <p:spPr>
          <a:xfrm>
            <a:off x="664028" y="640302"/>
            <a:ext cx="10515600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030A0"/>
                </a:solidFill>
              </a:rPr>
              <a:t>Content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A482E2-55A5-7D6A-258E-C418F848E718}"/>
              </a:ext>
            </a:extLst>
          </p:cNvPr>
          <p:cNvSpPr txBox="1">
            <a:spLocks/>
          </p:cNvSpPr>
          <p:nvPr/>
        </p:nvSpPr>
        <p:spPr>
          <a:xfrm>
            <a:off x="387818" y="1915886"/>
            <a:ext cx="11103593" cy="388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2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Bacterial genomes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Bacterial Genes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Genome Annotation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Prokka</a:t>
            </a:r>
            <a:endParaRPr lang="en-US" sz="28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Curating genomes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Bakta</a:t>
            </a:r>
            <a:endParaRPr lang="en-US" sz="28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endParaRPr lang="en-US" sz="2800" b="1" i="0" dirty="0">
              <a:solidFill>
                <a:srgbClr val="4D00C7"/>
              </a:solidFill>
              <a:effectLst/>
              <a:latin typeface="Calibri Light" panose="020F0302020204030204" pitchFamily="34" charset="0"/>
            </a:endParaRPr>
          </a:p>
          <a:p>
            <a:pPr lvl="1" algn="just"/>
            <a:endParaRPr lang="en-US" sz="2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329747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Curating genomes: Improving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22B9-0D86-C0A5-4D27-AE7F29643FDE}"/>
              </a:ext>
            </a:extLst>
          </p:cNvPr>
          <p:cNvSpPr/>
          <p:nvPr/>
        </p:nvSpPr>
        <p:spPr>
          <a:xfrm>
            <a:off x="1959429" y="1001486"/>
            <a:ext cx="3962400" cy="4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34539-7B0D-01DD-C970-5F5151D8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1432"/>
            <a:ext cx="7407316" cy="41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39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329747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Web Apollo: a web-based genomic annotation editing platform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22B9-0D86-C0A5-4D27-AE7F29643FDE}"/>
              </a:ext>
            </a:extLst>
          </p:cNvPr>
          <p:cNvSpPr/>
          <p:nvPr/>
        </p:nvSpPr>
        <p:spPr>
          <a:xfrm>
            <a:off x="1959429" y="1001486"/>
            <a:ext cx="3962400" cy="4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eb Apollo: a web-based genomic annotation editing platform | Genome  Biology | Full Text">
            <a:extLst>
              <a:ext uri="{FF2B5EF4-FFF2-40B4-BE49-F238E27FC236}">
                <a16:creationId xmlns:a16="http://schemas.microsoft.com/office/drawing/2014/main" id="{5C657372-A81E-57F7-0380-11206F3F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43" y="1240971"/>
            <a:ext cx="8434114" cy="47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57BDE-587E-44ED-AA51-AB3CAC7849EC}"/>
              </a:ext>
            </a:extLst>
          </p:cNvPr>
          <p:cNvSpPr txBox="1"/>
          <p:nvPr/>
        </p:nvSpPr>
        <p:spPr>
          <a:xfrm>
            <a:off x="4267199" y="6343587"/>
            <a:ext cx="7576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https://genomebiology.biomedcentral.com/articles/10.1186/gb-2013-14-8-r93</a:t>
            </a:r>
          </a:p>
        </p:txBody>
      </p:sp>
    </p:spTree>
    <p:extLst>
      <p:ext uri="{BB962C8B-B14F-4D97-AF65-F5344CB8AC3E}">
        <p14:creationId xmlns:p14="http://schemas.microsoft.com/office/powerpoint/2010/main" val="303812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329747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Bakta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is a tool for the rapid &amp; standardized annotation of bacterial genomes and plasmids from both isolates and metagenome-assembled genomes (MAGs)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22B9-0D86-C0A5-4D27-AE7F29643FDE}"/>
              </a:ext>
            </a:extLst>
          </p:cNvPr>
          <p:cNvSpPr/>
          <p:nvPr/>
        </p:nvSpPr>
        <p:spPr>
          <a:xfrm>
            <a:off x="1959429" y="1001486"/>
            <a:ext cx="3962400" cy="4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Flow diagram of Bakta. It depicts the sequential steps and connections involved in its functioning.">
            <a:extLst>
              <a:ext uri="{FF2B5EF4-FFF2-40B4-BE49-F238E27FC236}">
                <a16:creationId xmlns:a16="http://schemas.microsoft.com/office/drawing/2014/main" id="{DE3DEDE4-3097-0BD6-B392-A9568CEF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52" y="1224531"/>
            <a:ext cx="5956754" cy="49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0F81F-C298-366D-DEEE-C8EAA869F88A}"/>
              </a:ext>
            </a:extLst>
          </p:cNvPr>
          <p:cNvSpPr txBox="1"/>
          <p:nvPr/>
        </p:nvSpPr>
        <p:spPr>
          <a:xfrm>
            <a:off x="5283202" y="6430763"/>
            <a:ext cx="669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Overview of the </a:t>
            </a:r>
            <a:r>
              <a:rPr lang="en-US" b="0" i="0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Bakta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 annotation workflow (</a:t>
            </a:r>
            <a:r>
              <a:rPr lang="en-US" b="0" i="0" u="none" strike="noStrike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3"/>
              </a:rPr>
              <a:t>Schwengers</a:t>
            </a:r>
            <a:r>
              <a:rPr lang="en-US" b="0" i="0" u="none" strike="noStrike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3"/>
              </a:rPr>
              <a:t> </a:t>
            </a:r>
            <a:r>
              <a:rPr lang="en-US" b="0" i="1" u="none" strike="noStrike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3"/>
              </a:rPr>
              <a:t>et al.</a:t>
            </a:r>
            <a:r>
              <a:rPr lang="en-US" b="0" i="0" u="none" strike="noStrike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3"/>
              </a:rPr>
              <a:t> 2021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8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664029" y="66742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Further structural annotation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06E6B-7B47-225F-73DD-4AAD4BC06138}"/>
              </a:ext>
            </a:extLst>
          </p:cNvPr>
          <p:cNvSpPr txBox="1"/>
          <p:nvPr/>
        </p:nvSpPr>
        <p:spPr>
          <a:xfrm>
            <a:off x="1059543" y="1829030"/>
            <a:ext cx="99277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PlasmidFinder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 (</a:t>
            </a:r>
            <a:r>
              <a:rPr lang="en-US" b="0" i="0" u="none" strike="noStrike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2"/>
              </a:rPr>
              <a:t>Carattoli</a:t>
            </a:r>
            <a:r>
              <a:rPr lang="en-US" b="0" i="0" u="none" strike="noStrike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2"/>
              </a:rPr>
              <a:t> and </a:t>
            </a:r>
            <a:r>
              <a:rPr lang="en-US" b="0" i="0" u="none" strike="noStrike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2"/>
              </a:rPr>
              <a:t>Hasman</a:t>
            </a:r>
            <a:r>
              <a:rPr lang="en-US" b="0" i="0" u="none" strike="noStrike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2"/>
              </a:rPr>
              <a:t> 2020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), a tool for the identification and typing of plasmid sequences in Whole-Genome Sequencing.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92B2C"/>
              </a:solidFill>
              <a:highlight>
                <a:srgbClr val="FFFFFF"/>
              </a:highlight>
              <a:latin typeface="Atkinson Hyperlegibl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IntegronFinder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 (</a:t>
            </a:r>
            <a:r>
              <a:rPr lang="en-US" b="0" i="0" u="none" strike="noStrike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3"/>
              </a:rPr>
              <a:t>Néron</a:t>
            </a:r>
            <a:r>
              <a:rPr lang="en-US" b="0" i="0" u="none" strike="noStrike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3"/>
              </a:rPr>
              <a:t> </a:t>
            </a:r>
            <a:r>
              <a:rPr lang="en-US" b="0" i="1" u="none" strike="noStrike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3"/>
              </a:rPr>
              <a:t>et al.</a:t>
            </a:r>
            <a:r>
              <a:rPr lang="en-US" b="0" i="0" u="none" strike="noStrike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3"/>
              </a:rPr>
              <a:t> 2022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), a tool for detecting </a:t>
            </a:r>
            <a:r>
              <a:rPr lang="en-US" b="0" i="0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integrons</a:t>
            </a:r>
            <a:endParaRPr lang="en-US" b="0" i="0" dirty="0">
              <a:solidFill>
                <a:srgbClr val="292B2C"/>
              </a:solidFill>
              <a:effectLst/>
              <a:highlight>
                <a:srgbClr val="FFFFFF"/>
              </a:highlight>
              <a:latin typeface="Atkinson Hyperlegibl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92B2C"/>
              </a:solidFill>
              <a:highlight>
                <a:srgbClr val="FFFFFF"/>
              </a:highlight>
              <a:latin typeface="Atkinson Hyperlegibl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An </a:t>
            </a:r>
            <a:r>
              <a:rPr lang="en-US" b="1" i="0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integron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 is minimally composed of: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a gene encoding for a site-specific recombinase (</a:t>
            </a:r>
            <a:r>
              <a:rPr lang="en-US" b="0" i="0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intI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)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a proximal recombination site (</a:t>
            </a:r>
            <a:r>
              <a:rPr lang="en-US" b="0" i="0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attI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), which is recognized by the integrase and at which gene cassettes may be inserted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a promoter (Pc) which directs transcription of cassette-encoded genes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92B2C"/>
              </a:solidFill>
              <a:highlight>
                <a:srgbClr val="FFFFFF"/>
              </a:highlight>
              <a:latin typeface="Atkinson Hyperlegibl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IS (Insertion Sequence) 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elements: a short DNA sequence that acts as a simple transposable element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92B2C"/>
              </a:solidFill>
              <a:highlight>
                <a:srgbClr val="FFFFFF"/>
              </a:highlight>
              <a:latin typeface="Atkinson Hyperlegibl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ISEScan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 (</a:t>
            </a:r>
            <a:r>
              <a:rPr lang="en-US" b="0" i="0" u="none" strike="noStrike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  <a:hlinkClick r:id="rId4"/>
              </a:rPr>
              <a:t>Xie and Tang 2017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FF"/>
                </a:highlight>
                <a:latin typeface="Atkinson Hyperlegible"/>
              </a:rPr>
              <a:t>) for detection of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39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664029" y="66742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Exercise 1: Using RAST to annotate bacterial genome sequence as following</a:t>
            </a:r>
          </a:p>
          <a:p>
            <a:pPr lvl="1" algn="ctr"/>
            <a:r>
              <a:rPr lang="en-US" sz="2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https://www.youtube.com/watch?v=pICJ4Gmqq1U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7FF5B-CF81-43D2-7D85-AA042CDC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48" y="1821998"/>
            <a:ext cx="9005304" cy="43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664029" y="66742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Exercise 2: Using PROKKA to annotate bacterial genome sequence as following</a:t>
            </a:r>
          </a:p>
          <a:p>
            <a:pPr lvl="1" algn="ctr"/>
            <a:r>
              <a:rPr lang="en-US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https://www.youtube.com/watch?v=NYbYxGf-8NM&amp;list=PLe1-kjuYBZ04YmORKfXBCOqGDDYJtudVA&amp;index=8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FFD52-4BEA-85F4-C4C0-5EBD83AF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24" y="1640969"/>
            <a:ext cx="9179152" cy="454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03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A482E2-55A5-7D6A-258E-C418F848E718}"/>
              </a:ext>
            </a:extLst>
          </p:cNvPr>
          <p:cNvSpPr txBox="1">
            <a:spLocks/>
          </p:cNvSpPr>
          <p:nvPr/>
        </p:nvSpPr>
        <p:spPr>
          <a:xfrm>
            <a:off x="387818" y="2251881"/>
            <a:ext cx="11103593" cy="3547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600" b="1" i="0" dirty="0">
                <a:solidFill>
                  <a:srgbClr val="4D00C7"/>
                </a:solidFill>
                <a:effectLst/>
                <a:latin typeface="Calibri Light" panose="020F0302020204030204" pitchFamily="34" charset="0"/>
              </a:rPr>
              <a:t>Thank you for your attention</a:t>
            </a:r>
            <a:r>
              <a:rPr lang="vi-VN" sz="6600" b="1" i="0" dirty="0">
                <a:solidFill>
                  <a:srgbClr val="4D00C7"/>
                </a:solidFill>
                <a:effectLst/>
                <a:latin typeface="Calibri Light" panose="020F0302020204030204" pitchFamily="34" charset="0"/>
              </a:rPr>
              <a:t>!</a:t>
            </a:r>
            <a:endParaRPr lang="en-US" sz="6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7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6F678-3B92-A224-E553-F77E66DCFB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6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Bacterial genomes: s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mall genomes</a:t>
            </a:r>
            <a:endParaRPr lang="vi-VN" sz="5400" b="1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14DEE-233A-3040-AB42-2DCE01703755}"/>
              </a:ext>
            </a:extLst>
          </p:cNvPr>
          <p:cNvSpPr txBox="1"/>
          <p:nvPr/>
        </p:nvSpPr>
        <p:spPr>
          <a:xfrm>
            <a:off x="838200" y="6308209"/>
            <a:ext cx="7826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  <a:ea typeface="Abyssinica SIL" panose="02000000000000000000" charset="0"/>
                <a:cs typeface="Abyssinica SIL" panose="02000000000000000000" charset="0"/>
              </a:rPr>
              <a:t>https://angus.readthedocs.io/en/2016/_static/bacterial_genome_annotation.pdf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13670-D755-9508-8238-07DC5F75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50" y="1265239"/>
            <a:ext cx="9508767" cy="464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436789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030A0"/>
                </a:solidFill>
                <a:latin typeface="+mn-lt"/>
              </a:rPr>
              <a:t>De novo assembly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986E6-1CF1-0E10-E510-817D220D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15" y="1340974"/>
            <a:ext cx="8051548" cy="50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9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00769" y="547203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030A0"/>
                </a:solidFill>
                <a:latin typeface="+mn-lt"/>
              </a:rPr>
              <a:t>Draft vs Finished genomes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76335-CFF5-14CA-2BCD-112880EBE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7" y="1604546"/>
            <a:ext cx="10515600" cy="45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6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24369-11CB-2984-05EB-F56465BC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02" y="877780"/>
            <a:ext cx="4683093" cy="5102437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14198C-D4A9-2AF6-A9DC-AB35D1C34987}"/>
              </a:ext>
            </a:extLst>
          </p:cNvPr>
          <p:cNvSpPr txBox="1"/>
          <p:nvPr/>
        </p:nvSpPr>
        <p:spPr>
          <a:xfrm>
            <a:off x="5056645" y="6346133"/>
            <a:ext cx="4912403" cy="287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7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https://www.ncbi.nlm.nih.gov/nuccore/806904736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E0812-6C7A-E467-8659-DA866D2FC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03"/>
          <a:stretch/>
        </p:blipFill>
        <p:spPr>
          <a:xfrm>
            <a:off x="6259506" y="1140961"/>
            <a:ext cx="4489906" cy="45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22085" y="386663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Genome Annotation: Adding biological info to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0FAD9-8B4D-2ADB-AF35-1062008D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782" y="1583753"/>
            <a:ext cx="7692832" cy="3771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91B31-2554-1B57-8F54-969EEEDCD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5" y="1845363"/>
            <a:ext cx="3221719" cy="35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9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22085" y="386663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What's in an annotation?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4FDF7-5817-7F5B-1C03-502ECB47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59" y="1360775"/>
            <a:ext cx="8354199" cy="48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6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22085" y="386663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Bacterial feature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463DE-3DA1-0048-9906-E2C35E9B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262918"/>
            <a:ext cx="7572149" cy="541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1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8757</TotalTime>
  <Words>486</Words>
  <Application>Microsoft Office PowerPoint</Application>
  <PresentationFormat>Widescreen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Abyssinica SIL</vt:lpstr>
      <vt:lpstr>-apple-system</vt:lpstr>
      <vt:lpstr>Arial</vt:lpstr>
      <vt:lpstr>Atkinson Hyperlegible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Lưu Phúc Lợi</dc:creator>
  <cp:lastModifiedBy>Lưu Phúc Lợi</cp:lastModifiedBy>
  <cp:revision>507</cp:revision>
  <dcterms:created xsi:type="dcterms:W3CDTF">2024-01-19T01:09:52Z</dcterms:created>
  <dcterms:modified xsi:type="dcterms:W3CDTF">2024-06-13T14:30:33Z</dcterms:modified>
</cp:coreProperties>
</file>